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
  </p:notesMasterIdLst>
  <p:sldIdLst>
    <p:sldId id="256" r:id="rId5"/>
  </p:sldIdLst>
  <p:sldSz cx="7772400" cy="10058400"/>
  <p:notesSz cx="6858000" cy="9144000"/>
  <p:embeddedFontLst>
    <p:embeddedFont>
      <p:font typeface="Canva Sans Bold" panose="020B0803030501040103"/>
      <p:regular r:id="rId7"/>
      <p:bold r:id="rId8"/>
    </p:embeddedFont>
    <p:embeddedFont>
      <p:font typeface="Montserrat" pitchFamily="2" charset="77"/>
      <p:regular r:id="rId9"/>
      <p:bold r:id="rId10"/>
      <p:italic r:id="rId11"/>
      <p:boldItalic r:id="rId12"/>
    </p:embeddedFont>
    <p:embeddedFont>
      <p:font typeface="Montserrat Semi-Bold" panose="020B0803030501040103"/>
      <p:regular r:id="rId13"/>
      <p:bold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D9571-2EE9-43DF-9683-E21F5B37CD65}" v="27" dt="2026-01-28T15:03:41.437"/>
    <p1510:client id="{60C3AB7D-08C3-4F16-8215-317BF53201E5}" v="20" dt="2026-01-28T11:58:13.506"/>
    <p1510:client id="{B4142147-3A5B-4853-9D5E-3100243BC5F7}" v="33" dt="2026-01-28T16:05:44.4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312"/>
    <p:restoredTop sz="94622"/>
  </p:normalViewPr>
  <p:slideViewPr>
    <p:cSldViewPr snapToGrid="0">
      <p:cViewPr>
        <p:scale>
          <a:sx n="69" d="100"/>
          <a:sy n="69" d="100"/>
        </p:scale>
        <p:origin x="168" y="4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font" Target="fonts/font4.fntdata"/><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Pruett" userId="MUIiDJywFkYfr38qgwuWIs+e+z4xBu43H/7grwNTBlA=" providerId="None" clId="Web-{60C3AB7D-08C3-4F16-8215-317BF53201E5}"/>
    <pc:docChg chg="modSld">
      <pc:chgData name="Julia Pruett" userId="MUIiDJywFkYfr38qgwuWIs+e+z4xBu43H/7grwNTBlA=" providerId="None" clId="Web-{60C3AB7D-08C3-4F16-8215-317BF53201E5}" dt="2026-01-28T11:58:13.506" v="17" actId="1076"/>
      <pc:docMkLst>
        <pc:docMk/>
      </pc:docMkLst>
      <pc:sldChg chg="addSp delSp modSp">
        <pc:chgData name="Julia Pruett" userId="MUIiDJywFkYfr38qgwuWIs+e+z4xBu43H/7grwNTBlA=" providerId="None" clId="Web-{60C3AB7D-08C3-4F16-8215-317BF53201E5}" dt="2026-01-28T11:58:13.506" v="17" actId="1076"/>
        <pc:sldMkLst>
          <pc:docMk/>
          <pc:sldMk cId="0" sldId="256"/>
        </pc:sldMkLst>
        <pc:spChg chg="mod">
          <ac:chgData name="Julia Pruett" userId="MUIiDJywFkYfr38qgwuWIs+e+z4xBu43H/7grwNTBlA=" providerId="None" clId="Web-{60C3AB7D-08C3-4F16-8215-317BF53201E5}" dt="2026-01-28T11:58:13.506" v="17" actId="1076"/>
          <ac:spMkLst>
            <pc:docMk/>
            <pc:sldMk cId="0" sldId="256"/>
            <ac:spMk id="4" creationId="{E24EDDE8-3775-BCA5-749D-330BC3A12209}"/>
          </ac:spMkLst>
        </pc:spChg>
        <pc:spChg chg="mod">
          <ac:chgData name="Julia Pruett" userId="MUIiDJywFkYfr38qgwuWIs+e+z4xBu43H/7grwNTBlA=" providerId="None" clId="Web-{60C3AB7D-08C3-4F16-8215-317BF53201E5}" dt="2026-01-28T11:46:13.422" v="9" actId="1076"/>
          <ac:spMkLst>
            <pc:docMk/>
            <pc:sldMk cId="0" sldId="256"/>
            <ac:spMk id="6" creationId="{00000000-0000-0000-0000-000000000000}"/>
          </ac:spMkLst>
        </pc:spChg>
        <pc:spChg chg="mod">
          <ac:chgData name="Julia Pruett" userId="MUIiDJywFkYfr38qgwuWIs+e+z4xBu43H/7grwNTBlA=" providerId="None" clId="Web-{60C3AB7D-08C3-4F16-8215-317BF53201E5}" dt="2026-01-28T11:46:13.484" v="10" actId="1076"/>
          <ac:spMkLst>
            <pc:docMk/>
            <pc:sldMk cId="0" sldId="256"/>
            <ac:spMk id="19" creationId="{00000000-0000-0000-0000-000000000000}"/>
          </ac:spMkLst>
        </pc:spChg>
        <pc:spChg chg="del">
          <ac:chgData name="Julia Pruett" userId="MUIiDJywFkYfr38qgwuWIs+e+z4xBu43H/7grwNTBlA=" providerId="None" clId="Web-{60C3AB7D-08C3-4F16-8215-317BF53201E5}" dt="2026-01-28T11:45:44.765" v="5"/>
          <ac:spMkLst>
            <pc:docMk/>
            <pc:sldMk cId="0" sldId="256"/>
            <ac:spMk id="20" creationId="{415DA730-2B2E-8A24-531F-271CFFC64D2C}"/>
          </ac:spMkLst>
        </pc:spChg>
        <pc:spChg chg="del">
          <ac:chgData name="Julia Pruett" userId="MUIiDJywFkYfr38qgwuWIs+e+z4xBu43H/7grwNTBlA=" providerId="None" clId="Web-{60C3AB7D-08C3-4F16-8215-317BF53201E5}" dt="2026-01-28T11:45:52.124" v="6"/>
          <ac:spMkLst>
            <pc:docMk/>
            <pc:sldMk cId="0" sldId="256"/>
            <ac:spMk id="22" creationId="{DE44FF88-83FD-6708-C7D2-FBD967097776}"/>
          </ac:spMkLst>
        </pc:spChg>
        <pc:picChg chg="del">
          <ac:chgData name="Julia Pruett" userId="MUIiDJywFkYfr38qgwuWIs+e+z4xBu43H/7grwNTBlA=" providerId="None" clId="Web-{60C3AB7D-08C3-4F16-8215-317BF53201E5}" dt="2026-01-28T11:44:57.060" v="0"/>
          <ac:picMkLst>
            <pc:docMk/>
            <pc:sldMk cId="0" sldId="256"/>
            <ac:picMk id="3" creationId="{DC60D373-8E74-0DD2-71E1-F6F48D03327C}"/>
          </ac:picMkLst>
        </pc:picChg>
        <pc:picChg chg="add mod">
          <ac:chgData name="Julia Pruett" userId="MUIiDJywFkYfr38qgwuWIs+e+z4xBu43H/7grwNTBlA=" providerId="None" clId="Web-{60C3AB7D-08C3-4F16-8215-317BF53201E5}" dt="2026-01-28T11:45:27.014" v="4" actId="1076"/>
          <ac:picMkLst>
            <pc:docMk/>
            <pc:sldMk cId="0" sldId="256"/>
            <ac:picMk id="5" creationId="{C9231A54-3306-D724-38FF-FFE497A55367}"/>
          </ac:picMkLst>
        </pc:picChg>
      </pc:sldChg>
    </pc:docChg>
  </pc:docChgLst>
  <pc:docChgLst>
    <pc:chgData name="Julia Pruett" userId="MUIiDJywFkYfr38qgwuWIs+e+z4xBu43H/7grwNTBlA=" providerId="None" clId="Web-{162D9571-2EE9-43DF-9683-E21F5B37CD65}"/>
    <pc:docChg chg="modSld">
      <pc:chgData name="Julia Pruett" userId="MUIiDJywFkYfr38qgwuWIs+e+z4xBu43H/7grwNTBlA=" providerId="None" clId="Web-{162D9571-2EE9-43DF-9683-E21F5B37CD65}" dt="2026-01-28T15:03:40.015" v="12" actId="20577"/>
      <pc:docMkLst>
        <pc:docMk/>
      </pc:docMkLst>
      <pc:sldChg chg="modSp">
        <pc:chgData name="Julia Pruett" userId="MUIiDJywFkYfr38qgwuWIs+e+z4xBu43H/7grwNTBlA=" providerId="None" clId="Web-{162D9571-2EE9-43DF-9683-E21F5B37CD65}" dt="2026-01-28T15:03:40.015" v="12" actId="20577"/>
        <pc:sldMkLst>
          <pc:docMk/>
          <pc:sldMk cId="0" sldId="256"/>
        </pc:sldMkLst>
        <pc:spChg chg="mod">
          <ac:chgData name="Julia Pruett" userId="MUIiDJywFkYfr38qgwuWIs+e+z4xBu43H/7grwNTBlA=" providerId="None" clId="Web-{162D9571-2EE9-43DF-9683-E21F5B37CD65}" dt="2026-01-28T15:03:20.624" v="10" actId="20577"/>
          <ac:spMkLst>
            <pc:docMk/>
            <pc:sldMk cId="0" sldId="256"/>
            <ac:spMk id="2" creationId="{FDFF467A-6A51-05B9-BE3C-FF3D35BE6F77}"/>
          </ac:spMkLst>
        </pc:spChg>
        <pc:spChg chg="mod">
          <ac:chgData name="Julia Pruett" userId="MUIiDJywFkYfr38qgwuWIs+e+z4xBu43H/7grwNTBlA=" providerId="None" clId="Web-{162D9571-2EE9-43DF-9683-E21F5B37CD65}" dt="2026-01-28T15:03:25.921" v="11" actId="20577"/>
          <ac:spMkLst>
            <pc:docMk/>
            <pc:sldMk cId="0" sldId="256"/>
            <ac:spMk id="10" creationId="{00000000-0000-0000-0000-000000000000}"/>
          </ac:spMkLst>
        </pc:spChg>
        <pc:spChg chg="mod">
          <ac:chgData name="Julia Pruett" userId="MUIiDJywFkYfr38qgwuWIs+e+z4xBu43H/7grwNTBlA=" providerId="None" clId="Web-{162D9571-2EE9-43DF-9683-E21F5B37CD65}" dt="2026-01-28T15:03:06.062" v="7" actId="20577"/>
          <ac:spMkLst>
            <pc:docMk/>
            <pc:sldMk cId="0" sldId="256"/>
            <ac:spMk id="13" creationId="{22FC9CD3-EF39-C769-06B2-713DEC75C24A}"/>
          </ac:spMkLst>
        </pc:spChg>
        <pc:spChg chg="mod">
          <ac:chgData name="Julia Pruett" userId="MUIiDJywFkYfr38qgwuWIs+e+z4xBu43H/7grwNTBlA=" providerId="None" clId="Web-{162D9571-2EE9-43DF-9683-E21F5B37CD65}" dt="2026-01-28T15:03:40.015" v="12" actId="20577"/>
          <ac:spMkLst>
            <pc:docMk/>
            <pc:sldMk cId="0" sldId="256"/>
            <ac:spMk id="17" creationId="{3616CB8B-FA6F-F560-D82E-5FBBCDCA22C2}"/>
          </ac:spMkLst>
        </pc:spChg>
        <pc:spChg chg="mod">
          <ac:chgData name="Julia Pruett" userId="MUIiDJywFkYfr38qgwuWIs+e+z4xBu43H/7grwNTBlA=" providerId="None" clId="Web-{162D9571-2EE9-43DF-9683-E21F5B37CD65}" dt="2026-01-28T15:00:01.451" v="5" actId="1076"/>
          <ac:spMkLst>
            <pc:docMk/>
            <pc:sldMk cId="0" sldId="256"/>
            <ac:spMk id="18" creationId="{83D3208A-D7B2-C867-2501-3FEE40FBDFF2}"/>
          </ac:spMkLst>
        </pc:spChg>
        <pc:spChg chg="mod">
          <ac:chgData name="Julia Pruett" userId="MUIiDJywFkYfr38qgwuWIs+e+z4xBu43H/7grwNTBlA=" providerId="None" clId="Web-{162D9571-2EE9-43DF-9683-E21F5B37CD65}" dt="2026-01-28T15:03:11.812" v="9" actId="20577"/>
          <ac:spMkLst>
            <pc:docMk/>
            <pc:sldMk cId="0" sldId="256"/>
            <ac:spMk id="23" creationId="{08DCA444-19BC-1A87-D2A8-31D9D019467C}"/>
          </ac:spMkLst>
        </pc:spChg>
      </pc:sldChg>
    </pc:docChg>
  </pc:docChgLst>
  <pc:docChgLst>
    <pc:chgData clId="Web-{60C3AB7D-08C3-4F16-8215-317BF53201E5}"/>
    <pc:docChg chg="modSld">
      <pc:chgData name="" userId="" providerId="" clId="Web-{60C3AB7D-08C3-4F16-8215-317BF53201E5}" dt="2026-01-28T11:44:52.028" v="0" actId="14100"/>
      <pc:docMkLst>
        <pc:docMk/>
      </pc:docMkLst>
      <pc:sldChg chg="modSp">
        <pc:chgData name="" userId="" providerId="" clId="Web-{60C3AB7D-08C3-4F16-8215-317BF53201E5}" dt="2026-01-28T11:44:52.028" v="0" actId="14100"/>
        <pc:sldMkLst>
          <pc:docMk/>
          <pc:sldMk cId="0" sldId="256"/>
        </pc:sldMkLst>
        <pc:spChg chg="mod">
          <ac:chgData name="" userId="" providerId="" clId="Web-{60C3AB7D-08C3-4F16-8215-317BF53201E5}" dt="2026-01-28T11:44:52.028" v="0" actId="14100"/>
          <ac:spMkLst>
            <pc:docMk/>
            <pc:sldMk cId="0" sldId="256"/>
            <ac:spMk id="4" creationId="{E24EDDE8-3775-BCA5-749D-330BC3A12209}"/>
          </ac:spMkLst>
        </pc:spChg>
      </pc:sldChg>
    </pc:docChg>
  </pc:docChgLst>
  <pc:docChgLst>
    <pc:chgData name="Julia Pruett" userId="MUIiDJywFkYfr38qgwuWIs+e+z4xBu43H/7grwNTBlA=" providerId="None" clId="Web-{B4142147-3A5B-4853-9D5E-3100243BC5F7}"/>
    <pc:docChg chg="modSld">
      <pc:chgData name="Julia Pruett" userId="MUIiDJywFkYfr38qgwuWIs+e+z4xBu43H/7grwNTBlA=" providerId="None" clId="Web-{B4142147-3A5B-4853-9D5E-3100243BC5F7}" dt="2026-01-28T16:05:44.470" v="32" actId="1076"/>
      <pc:docMkLst>
        <pc:docMk/>
      </pc:docMkLst>
      <pc:sldChg chg="modSp">
        <pc:chgData name="Julia Pruett" userId="MUIiDJywFkYfr38qgwuWIs+e+z4xBu43H/7grwNTBlA=" providerId="None" clId="Web-{B4142147-3A5B-4853-9D5E-3100243BC5F7}" dt="2026-01-28T16:05:44.470" v="32" actId="1076"/>
        <pc:sldMkLst>
          <pc:docMk/>
          <pc:sldMk cId="0" sldId="256"/>
        </pc:sldMkLst>
        <pc:spChg chg="mod">
          <ac:chgData name="Julia Pruett" userId="MUIiDJywFkYfr38qgwuWIs+e+z4xBu43H/7grwNTBlA=" providerId="None" clId="Web-{B4142147-3A5B-4853-9D5E-3100243BC5F7}" dt="2026-01-28T16:05:44.470" v="32" actId="1076"/>
          <ac:spMkLst>
            <pc:docMk/>
            <pc:sldMk cId="0" sldId="256"/>
            <ac:spMk id="2" creationId="{FDFF467A-6A51-05B9-BE3C-FF3D35BE6F77}"/>
          </ac:spMkLst>
        </pc:spChg>
        <pc:spChg chg="mod">
          <ac:chgData name="Julia Pruett" userId="MUIiDJywFkYfr38qgwuWIs+e+z4xBu43H/7grwNTBlA=" providerId="None" clId="Web-{B4142147-3A5B-4853-9D5E-3100243BC5F7}" dt="2026-01-28T15:05:09.372" v="7" actId="1076"/>
          <ac:spMkLst>
            <pc:docMk/>
            <pc:sldMk cId="0" sldId="256"/>
            <ac:spMk id="13" creationId="{22FC9CD3-EF39-C769-06B2-713DEC75C24A}"/>
          </ac:spMkLst>
        </pc:spChg>
        <pc:spChg chg="mod">
          <ac:chgData name="Julia Pruett" userId="MUIiDJywFkYfr38qgwuWIs+e+z4xBu43H/7grwNTBlA=" providerId="None" clId="Web-{B4142147-3A5B-4853-9D5E-3100243BC5F7}" dt="2026-01-28T15:07:34.653" v="24" actId="1076"/>
          <ac:spMkLst>
            <pc:docMk/>
            <pc:sldMk cId="0" sldId="256"/>
            <ac:spMk id="15" creationId="{BD3D66C2-3B49-E021-F8EF-467B3D308797}"/>
          </ac:spMkLst>
        </pc:spChg>
        <pc:spChg chg="mod">
          <ac:chgData name="Julia Pruett" userId="MUIiDJywFkYfr38qgwuWIs+e+z4xBu43H/7grwNTBlA=" providerId="None" clId="Web-{B4142147-3A5B-4853-9D5E-3100243BC5F7}" dt="2026-01-28T16:02:56.109" v="31" actId="1076"/>
          <ac:spMkLst>
            <pc:docMk/>
            <pc:sldMk cId="0" sldId="256"/>
            <ac:spMk id="16" creationId="{EEFF4C52-3F28-FCE4-3606-FC1D2F476683}"/>
          </ac:spMkLst>
        </pc:spChg>
        <pc:spChg chg="mod">
          <ac:chgData name="Julia Pruett" userId="MUIiDJywFkYfr38qgwuWIs+e+z4xBu43H/7grwNTBlA=" providerId="None" clId="Web-{B4142147-3A5B-4853-9D5E-3100243BC5F7}" dt="2026-01-28T15:07:03.888" v="19" actId="1076"/>
          <ac:spMkLst>
            <pc:docMk/>
            <pc:sldMk cId="0" sldId="256"/>
            <ac:spMk id="17" creationId="{3616CB8B-FA6F-F560-D82E-5FBBCDCA22C2}"/>
          </ac:spMkLst>
        </pc:spChg>
        <pc:spChg chg="mod">
          <ac:chgData name="Julia Pruett" userId="MUIiDJywFkYfr38qgwuWIs+e+z4xBu43H/7grwNTBlA=" providerId="None" clId="Web-{B4142147-3A5B-4853-9D5E-3100243BC5F7}" dt="2026-01-28T15:06:52.294" v="18" actId="1076"/>
          <ac:spMkLst>
            <pc:docMk/>
            <pc:sldMk cId="0" sldId="256"/>
            <ac:spMk id="18" creationId="{83D3208A-D7B2-C867-2501-3FEE40FBDF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57061-5A1A-5343-97AB-21F787691F11}" type="datetimeFigureOut">
              <a:rPr lang="en-US" smtClean="0"/>
              <a:t>5/15/26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D9767-33D2-654C-A8A6-62A7F9FE39DE}" type="slidenum">
              <a:rPr lang="en-US" smtClean="0"/>
              <a:t>‹#›</a:t>
            </a:fld>
            <a:endParaRPr lang="en-US"/>
          </a:p>
        </p:txBody>
      </p:sp>
    </p:spTree>
    <p:extLst>
      <p:ext uri="{BB962C8B-B14F-4D97-AF65-F5344CB8AC3E}">
        <p14:creationId xmlns:p14="http://schemas.microsoft.com/office/powerpoint/2010/main" val="1308383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1D9767-33D2-654C-A8A6-62A7F9FE39DE}" type="slidenum">
              <a:rPr lang="en-US" smtClean="0"/>
              <a:t>1</a:t>
            </a:fld>
            <a:endParaRPr lang="en-US"/>
          </a:p>
        </p:txBody>
      </p:sp>
    </p:spTree>
    <p:extLst>
      <p:ext uri="{BB962C8B-B14F-4D97-AF65-F5344CB8AC3E}">
        <p14:creationId xmlns:p14="http://schemas.microsoft.com/office/powerpoint/2010/main" val="3635697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177/0022146524131034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p:cNvSpPr/>
          <p:nvPr/>
        </p:nvSpPr>
        <p:spPr>
          <a:xfrm flipV="1">
            <a:off x="86346" y="1301975"/>
            <a:ext cx="13979" cy="1399979"/>
          </a:xfrm>
          <a:prstGeom prst="line">
            <a:avLst/>
          </a:prstGeom>
          <a:ln w="38100" cap="flat">
            <a:solidFill>
              <a:srgbClr val="18A1CD"/>
            </a:solidFill>
            <a:prstDash val="solid"/>
            <a:headEnd type="none" w="sm" len="sm"/>
            <a:tailEnd type="none" w="sm" len="sm"/>
          </a:ln>
        </p:spPr>
        <p:txBody>
          <a:bodyPr/>
          <a:lstStyle/>
          <a:p>
            <a:endParaRPr lang="en-US"/>
          </a:p>
        </p:txBody>
      </p:sp>
      <p:sp>
        <p:nvSpPr>
          <p:cNvPr id="7" name="AutoShape 7"/>
          <p:cNvSpPr/>
          <p:nvPr/>
        </p:nvSpPr>
        <p:spPr>
          <a:xfrm>
            <a:off x="0" y="2851597"/>
            <a:ext cx="7772400" cy="0"/>
          </a:xfrm>
          <a:prstGeom prst="line">
            <a:avLst/>
          </a:prstGeom>
          <a:ln w="38100" cap="flat">
            <a:solidFill>
              <a:srgbClr val="B5C5CB"/>
            </a:solidFill>
            <a:prstDash val="sysDot"/>
            <a:headEnd type="none" w="sm" len="sm"/>
            <a:tailEnd type="none" w="sm" len="sm"/>
          </a:ln>
        </p:spPr>
        <p:txBody>
          <a:bodyPr/>
          <a:lstStyle/>
          <a:p>
            <a:endParaRPr lang="en-US"/>
          </a:p>
        </p:txBody>
      </p:sp>
      <p:sp>
        <p:nvSpPr>
          <p:cNvPr id="10" name="TextBox 10"/>
          <p:cNvSpPr txBox="1"/>
          <p:nvPr/>
        </p:nvSpPr>
        <p:spPr>
          <a:xfrm>
            <a:off x="172433" y="2998034"/>
            <a:ext cx="3811220" cy="2621708"/>
          </a:xfrm>
          <a:prstGeom prst="rect">
            <a:avLst/>
          </a:prstGeom>
          <a:solidFill>
            <a:srgbClr val="E3EBF5"/>
          </a:solidFill>
          <a:ln>
            <a:noFill/>
          </a:ln>
        </p:spPr>
        <p:style>
          <a:lnRef idx="2">
            <a:schemeClr val="accent1"/>
          </a:lnRef>
          <a:fillRef idx="1">
            <a:schemeClr val="lt1"/>
          </a:fillRef>
          <a:effectRef idx="0">
            <a:schemeClr val="accent1"/>
          </a:effectRef>
          <a:fontRef idx="minor">
            <a:schemeClr val="dk1"/>
          </a:fontRef>
        </p:style>
        <p:txBody>
          <a:bodyPr lIns="50800" tIns="50800" rIns="50800" bIns="50800" rtlCol="0" anchor="ctr"/>
          <a:lstStyle/>
          <a:p>
            <a:pPr algn="just"/>
            <a:r>
              <a:rPr lang="en-US" sz="1400" b="1" dirty="0">
                <a:solidFill>
                  <a:srgbClr val="2B6973"/>
                </a:solidFill>
                <a:latin typeface="Canva Sans Bold"/>
                <a:ea typeface="Calibri"/>
                <a:cs typeface="Calibri"/>
              </a:rPr>
              <a:t>Fast Facts</a:t>
            </a:r>
          </a:p>
          <a:p>
            <a:pPr algn="just"/>
            <a:endParaRPr lang="en-US" sz="600" b="1" dirty="0">
              <a:solidFill>
                <a:srgbClr val="2B6973"/>
              </a:solidFill>
              <a:latin typeface="Montserrat"/>
            </a:endParaRPr>
          </a:p>
          <a:p>
            <a:pPr marL="171450" indent="-171450">
              <a:buFont typeface="Arial"/>
              <a:buChar char="•"/>
            </a:pPr>
            <a:r>
              <a:rPr lang="en-US" sz="1000" dirty="0">
                <a:latin typeface="Montserrat"/>
                <a:ea typeface="+mn-lt"/>
                <a:cs typeface="+mn-lt"/>
              </a:rPr>
              <a:t>This study examines the relationship between naturalization and health, specifically mortality risk, using U.S. Census survey responses from 2000 – 2020 and linked Social Security administrative data. </a:t>
            </a:r>
          </a:p>
          <a:p>
            <a:pPr marL="171450" indent="-171450">
              <a:buFont typeface="Arial"/>
              <a:buChar char="•"/>
            </a:pPr>
            <a:endParaRPr lang="en-US" sz="1000">
              <a:latin typeface="Montserrat"/>
              <a:ea typeface="+mn-lt"/>
              <a:cs typeface="+mn-lt"/>
            </a:endParaRPr>
          </a:p>
          <a:p>
            <a:pPr marL="171450" indent="-171450">
              <a:buFont typeface="Arial"/>
              <a:buChar char="•"/>
            </a:pPr>
            <a:r>
              <a:rPr lang="en-US" sz="1000" dirty="0">
                <a:latin typeface="Montserrat"/>
                <a:ea typeface="+mn-lt"/>
                <a:cs typeface="+mn-lt"/>
              </a:rPr>
              <a:t>Naturalized citizenship serves as a form of credential. Groups holding a credential often have greater access to resources or privileges not afforded to similar groups lacking the same status. </a:t>
            </a:r>
          </a:p>
          <a:p>
            <a:endParaRPr lang="en-US" sz="1000">
              <a:latin typeface="Montserrat"/>
              <a:ea typeface="+mn-lt"/>
              <a:cs typeface="+mn-lt"/>
            </a:endParaRPr>
          </a:p>
          <a:p>
            <a:pPr marL="171450" indent="-171450">
              <a:buFont typeface="Arial"/>
              <a:buChar char="•"/>
            </a:pPr>
            <a:r>
              <a:rPr lang="en-US" sz="1000" dirty="0">
                <a:latin typeface="Montserrat"/>
                <a:ea typeface="Calibri"/>
                <a:cs typeface="Calibri"/>
              </a:rPr>
              <a:t>Naturalization as a credential stratifies support and resources for immigrants with vulnerable or refugee legal statuses and certain lower socioeconomic status groups. </a:t>
            </a:r>
          </a:p>
        </p:txBody>
      </p:sp>
      <p:sp>
        <p:nvSpPr>
          <p:cNvPr id="11" name="AutoShape 11"/>
          <p:cNvSpPr/>
          <p:nvPr/>
        </p:nvSpPr>
        <p:spPr>
          <a:xfrm>
            <a:off x="0" y="5755384"/>
            <a:ext cx="7836715" cy="0"/>
          </a:xfrm>
          <a:prstGeom prst="line">
            <a:avLst/>
          </a:prstGeom>
          <a:ln w="38100" cap="flat">
            <a:solidFill>
              <a:srgbClr val="B5C5CB"/>
            </a:solidFill>
            <a:prstDash val="sysDot"/>
            <a:headEnd type="none" w="sm" len="sm"/>
            <a:tailEnd type="none" w="sm" len="sm"/>
          </a:ln>
        </p:spPr>
        <p:txBody>
          <a:bodyPr/>
          <a:lstStyle/>
          <a:p>
            <a:endParaRPr lang="en-US"/>
          </a:p>
        </p:txBody>
      </p:sp>
      <p:sp>
        <p:nvSpPr>
          <p:cNvPr id="14" name="AutoShape 14"/>
          <p:cNvSpPr/>
          <p:nvPr/>
        </p:nvSpPr>
        <p:spPr>
          <a:xfrm flipH="1" flipV="1">
            <a:off x="2681483" y="5853174"/>
            <a:ext cx="10042" cy="4993667"/>
          </a:xfrm>
          <a:prstGeom prst="line">
            <a:avLst/>
          </a:prstGeom>
          <a:ln w="38100" cap="flat">
            <a:solidFill>
              <a:srgbClr val="B5C5CB"/>
            </a:solidFill>
            <a:prstDash val="sysDot"/>
            <a:headEnd type="none" w="sm" len="sm"/>
            <a:tailEnd type="none" w="sm" len="sm"/>
          </a:ln>
        </p:spPr>
        <p:txBody>
          <a:bodyPr/>
          <a:lstStyle/>
          <a:p>
            <a:endParaRPr lang="en-US"/>
          </a:p>
        </p:txBody>
      </p:sp>
      <p:sp>
        <p:nvSpPr>
          <p:cNvPr id="19" name="TextBox 19"/>
          <p:cNvSpPr txBox="1"/>
          <p:nvPr/>
        </p:nvSpPr>
        <p:spPr>
          <a:xfrm>
            <a:off x="185226" y="1295403"/>
            <a:ext cx="7635973" cy="1384995"/>
          </a:xfrm>
          <a:prstGeom prst="rect">
            <a:avLst/>
          </a:prstGeom>
        </p:spPr>
        <p:txBody>
          <a:bodyPr wrap="square" lIns="0" tIns="0" rIns="0" bIns="0" rtlCol="0" anchor="t">
            <a:spAutoFit/>
          </a:bodyPr>
          <a:lstStyle/>
          <a:p>
            <a:pPr algn="l"/>
            <a:r>
              <a:rPr lang="en-US" sz="3000" b="1" spc="-150" dirty="0">
                <a:solidFill>
                  <a:srgbClr val="1E2024"/>
                </a:solidFill>
                <a:latin typeface="Montserrat Semi-Bold"/>
                <a:ea typeface="Montserrat Semi-Bold"/>
                <a:cs typeface="Montserrat Semi-Bold"/>
                <a:sym typeface="Montserrat Semi-Bold"/>
              </a:rPr>
              <a:t>Living with (out) Citizenship: </a:t>
            </a:r>
            <a:endParaRPr lang="en-US" sz="3000" b="1" spc="-150" dirty="0">
              <a:solidFill>
                <a:srgbClr val="1E2024"/>
              </a:solidFill>
              <a:latin typeface="Montserrat Semi-Bold"/>
              <a:ea typeface="Montserrat Semi-Bold"/>
              <a:cs typeface="Montserrat Semi-Bold"/>
            </a:endParaRPr>
          </a:p>
          <a:p>
            <a:pPr algn="l"/>
            <a:r>
              <a:rPr lang="en-US" sz="3000" b="1" dirty="0">
                <a:solidFill>
                  <a:srgbClr val="1E2024"/>
                </a:solidFill>
                <a:latin typeface="Montserrat Semi-Bold"/>
                <a:ea typeface="Montserrat Semi-Bold"/>
                <a:cs typeface="Montserrat Semi-Bold"/>
                <a:sym typeface="Montserrat Semi-Bold"/>
              </a:rPr>
              <a:t>The Impact of Naturalization on Mortality Risk among U.S. Immigrants </a:t>
            </a:r>
            <a:endParaRPr lang="en-US" sz="3000" b="1">
              <a:solidFill>
                <a:srgbClr val="1E2024"/>
              </a:solidFill>
              <a:latin typeface="Montserrat Semi-Bold"/>
              <a:ea typeface="Montserrat Medium"/>
              <a:cs typeface="Montserrat Medium"/>
            </a:endParaRPr>
          </a:p>
        </p:txBody>
      </p:sp>
      <p:sp>
        <p:nvSpPr>
          <p:cNvPr id="16" name="AutoShape 6">
            <a:extLst>
              <a:ext uri="{FF2B5EF4-FFF2-40B4-BE49-F238E27FC236}">
                <a16:creationId xmlns:a16="http://schemas.microsoft.com/office/drawing/2014/main" id="{EEFF4C52-3F28-FCE4-3606-FC1D2F476683}"/>
              </a:ext>
            </a:extLst>
          </p:cNvPr>
          <p:cNvSpPr/>
          <p:nvPr/>
        </p:nvSpPr>
        <p:spPr>
          <a:xfrm flipV="1">
            <a:off x="7576736" y="136637"/>
            <a:ext cx="8367" cy="1357763"/>
          </a:xfrm>
          <a:prstGeom prst="line">
            <a:avLst/>
          </a:prstGeom>
          <a:ln w="38100" cap="flat">
            <a:solidFill>
              <a:srgbClr val="E0A722"/>
            </a:solidFill>
            <a:prstDash val="solid"/>
            <a:headEnd type="none" w="sm" len="sm"/>
            <a:tailEnd type="none" w="sm" len="sm"/>
          </a:ln>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E0A722"/>
              </a:solidFill>
              <a:ea typeface="Calibri"/>
              <a:cs typeface="Calibri"/>
            </a:endParaRPr>
          </a:p>
        </p:txBody>
      </p:sp>
      <p:sp>
        <p:nvSpPr>
          <p:cNvPr id="23" name="TextBox 8">
            <a:extLst>
              <a:ext uri="{FF2B5EF4-FFF2-40B4-BE49-F238E27FC236}">
                <a16:creationId xmlns:a16="http://schemas.microsoft.com/office/drawing/2014/main" id="{08DCA444-19BC-1A87-D2A8-31D9D019467C}"/>
              </a:ext>
            </a:extLst>
          </p:cNvPr>
          <p:cNvSpPr txBox="1"/>
          <p:nvPr/>
        </p:nvSpPr>
        <p:spPr>
          <a:xfrm>
            <a:off x="176488" y="5889057"/>
            <a:ext cx="2369941" cy="38164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2B6973"/>
                </a:solidFill>
                <a:latin typeface="Canva Sans Bold"/>
                <a:ea typeface="Calibri"/>
                <a:cs typeface="Calibri"/>
              </a:rPr>
              <a:t>Selection Effects on Health and Naturalization</a:t>
            </a:r>
            <a:endParaRPr lang="en-US" dirty="0">
              <a:latin typeface="Canva Sans Bold"/>
              <a:ea typeface="Calibri"/>
              <a:cs typeface="Calibri"/>
            </a:endParaRPr>
          </a:p>
          <a:p>
            <a:endParaRPr lang="en-US" sz="1000" dirty="0">
              <a:latin typeface="Montserrat"/>
              <a:ea typeface="+mn-lt"/>
              <a:cs typeface="+mn-lt"/>
            </a:endParaRPr>
          </a:p>
          <a:p>
            <a:r>
              <a:rPr lang="en-US" sz="1000" dirty="0">
                <a:latin typeface="Montserrat"/>
                <a:ea typeface="Calibri"/>
                <a:cs typeface="Calibri"/>
              </a:rPr>
              <a:t>Selection effects represent a bias or skew to a population, often by positively favoring or negatively excluding based on subjects’ characteristics. </a:t>
            </a:r>
          </a:p>
          <a:p>
            <a:endParaRPr lang="en-US" sz="1000" dirty="0">
              <a:latin typeface="Montserrat"/>
              <a:ea typeface="Calibri"/>
              <a:cs typeface="Calibri"/>
            </a:endParaRPr>
          </a:p>
          <a:p>
            <a:endParaRPr lang="en-US" sz="1000" dirty="0">
              <a:latin typeface="Montserrat"/>
              <a:ea typeface="Calibri"/>
              <a:cs typeface="Calibri"/>
            </a:endParaRPr>
          </a:p>
          <a:p>
            <a:r>
              <a:rPr lang="en-US" sz="1000" dirty="0">
                <a:latin typeface="Montserrat"/>
                <a:ea typeface="Calibri"/>
                <a:cs typeface="Calibri"/>
              </a:rPr>
              <a:t>Those who are more likely to naturalize may be selected based on health, social conditions (i.e. age, class, education), or legal status. This study aims to address these selection effects through the longitudinal survey linked with administrative data, analyzing health and citizenship status changes for eligible noncitizen respondents over a twenty-year period. </a:t>
            </a:r>
          </a:p>
        </p:txBody>
      </p:sp>
      <p:sp>
        <p:nvSpPr>
          <p:cNvPr id="4" name="TextBox 3">
            <a:extLst>
              <a:ext uri="{FF2B5EF4-FFF2-40B4-BE49-F238E27FC236}">
                <a16:creationId xmlns:a16="http://schemas.microsoft.com/office/drawing/2014/main" id="{E24EDDE8-3775-BCA5-749D-330BC3A12209}"/>
              </a:ext>
            </a:extLst>
          </p:cNvPr>
          <p:cNvSpPr txBox="1"/>
          <p:nvPr/>
        </p:nvSpPr>
        <p:spPr>
          <a:xfrm>
            <a:off x="3543913" y="125343"/>
            <a:ext cx="4031503" cy="13730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600"/>
              </a:spcAft>
            </a:pPr>
            <a:r>
              <a:rPr lang="en-US" sz="850" dirty="0">
                <a:solidFill>
                  <a:schemeClr val="tx1">
                    <a:lumMod val="95000"/>
                    <a:lumOff val="5000"/>
                  </a:schemeClr>
                </a:solidFill>
                <a:latin typeface="Montserrat"/>
                <a:ea typeface="+mn-lt"/>
                <a:cs typeface="+mn-lt"/>
              </a:rPr>
              <a:t>This brief was written by Natalee Chin, research brief editor at Penn State University. It is based on research by </a:t>
            </a:r>
            <a:r>
              <a:rPr lang="en-US" sz="900" dirty="0">
                <a:solidFill>
                  <a:schemeClr val="tx1">
                    <a:lumMod val="95000"/>
                    <a:lumOff val="5000"/>
                  </a:schemeClr>
                </a:solidFill>
                <a:latin typeface="Montserrat"/>
                <a:ea typeface="+mn-lt"/>
                <a:cs typeface="+mn-lt"/>
              </a:rPr>
              <a:t>Thoa Khuu, Penn State; Jennifer Van Hook, Penn State; and Kendal Lowery,</a:t>
            </a:r>
            <a:r>
              <a:rPr lang="en-US" sz="850" dirty="0">
                <a:solidFill>
                  <a:schemeClr val="tx1">
                    <a:lumMod val="95000"/>
                    <a:lumOff val="5000"/>
                  </a:schemeClr>
                </a:solidFill>
                <a:latin typeface="Montserrat"/>
                <a:ea typeface="+mn-lt"/>
                <a:cs typeface="+mn-lt"/>
              </a:rPr>
              <a:t> </a:t>
            </a:r>
            <a:r>
              <a:rPr lang="en-US" sz="900" dirty="0" err="1">
                <a:solidFill>
                  <a:schemeClr val="tx1">
                    <a:lumMod val="95000"/>
                    <a:lumOff val="5000"/>
                  </a:schemeClr>
                </a:solidFill>
                <a:latin typeface="Montserrat"/>
                <a:ea typeface="+mn-lt"/>
                <a:cs typeface="+mn-lt"/>
              </a:rPr>
              <a:t>Goldbelt</a:t>
            </a:r>
            <a:r>
              <a:rPr lang="en-US" sz="900" dirty="0">
                <a:solidFill>
                  <a:schemeClr val="tx1">
                    <a:lumMod val="95000"/>
                    <a:lumOff val="5000"/>
                  </a:schemeClr>
                </a:solidFill>
                <a:latin typeface="Montserrat"/>
                <a:ea typeface="+mn-lt"/>
                <a:cs typeface="+mn-lt"/>
              </a:rPr>
              <a:t> Apex LLC and alumnus, Penn State.</a:t>
            </a:r>
          </a:p>
          <a:p>
            <a:pPr algn="r"/>
            <a:r>
              <a:rPr lang="en-US" sz="800" b="1" dirty="0">
                <a:latin typeface="Montserrat"/>
                <a:ea typeface="+mn-lt"/>
                <a:cs typeface="+mn-lt"/>
              </a:rPr>
              <a:t>For the full study, see</a:t>
            </a:r>
            <a:r>
              <a:rPr lang="en-US" sz="800" dirty="0">
                <a:latin typeface="Montserrat"/>
                <a:ea typeface="+mn-lt"/>
                <a:cs typeface="+mn-lt"/>
              </a:rPr>
              <a:t>:</a:t>
            </a:r>
            <a:br>
              <a:rPr lang="en-US" sz="800" dirty="0">
                <a:latin typeface="Montserrat" pitchFamily="2" charset="77"/>
                <a:ea typeface="+mn-lt"/>
                <a:cs typeface="+mn-lt"/>
              </a:rPr>
            </a:br>
            <a:r>
              <a:rPr lang="en-US" sz="800" dirty="0">
                <a:latin typeface="Montserrat"/>
              </a:rPr>
              <a:t>Khuu, T. V., Van Hook, J., &amp; Lowrey, K. L. (2025). "Living with(out) Citizenship: The Impact of Naturalization on Mortality Risk among U.S. Immigrants."  </a:t>
            </a:r>
            <a:r>
              <a:rPr lang="en-US" sz="800" i="1" dirty="0">
                <a:latin typeface="Montserrat"/>
              </a:rPr>
              <a:t>Journal of Health and Social Behavior</a:t>
            </a:r>
            <a:r>
              <a:rPr lang="en-US" sz="800" dirty="0">
                <a:latin typeface="Montserrat"/>
              </a:rPr>
              <a:t>, </a:t>
            </a:r>
            <a:r>
              <a:rPr lang="en-US" sz="800" i="1" dirty="0">
                <a:latin typeface="Montserrat"/>
              </a:rPr>
              <a:t>0</a:t>
            </a:r>
            <a:r>
              <a:rPr lang="en-US" sz="800" dirty="0">
                <a:latin typeface="Montserrat"/>
              </a:rPr>
              <a:t>(0). </a:t>
            </a:r>
            <a:r>
              <a:rPr lang="en-US" sz="800" dirty="0">
                <a:latin typeface="Montserrat"/>
                <a:hlinkClick r:id="rId3">
                  <a:extLst>
                    <a:ext uri="{A12FA001-AC4F-418D-AE19-62706E023703}">
                      <ahyp:hlinkClr xmlns:ahyp="http://schemas.microsoft.com/office/drawing/2018/hyperlinkcolor" val="tx"/>
                    </a:ext>
                  </a:extLst>
                </a:hlinkClick>
              </a:rPr>
              <a:t>https://doi.org/10.1177/00221465241310347</a:t>
            </a:r>
            <a:endParaRPr lang="en-US" sz="800" dirty="0">
              <a:latin typeface="Montserrat"/>
              <a:ea typeface="+mn-lt"/>
              <a:cs typeface="+mn-lt"/>
            </a:endParaRPr>
          </a:p>
        </p:txBody>
      </p:sp>
      <p:sp>
        <p:nvSpPr>
          <p:cNvPr id="2" name="TextBox 8">
            <a:extLst>
              <a:ext uri="{FF2B5EF4-FFF2-40B4-BE49-F238E27FC236}">
                <a16:creationId xmlns:a16="http://schemas.microsoft.com/office/drawing/2014/main" id="{FDFF467A-6A51-05B9-BE3C-FF3D35BE6F77}"/>
              </a:ext>
            </a:extLst>
          </p:cNvPr>
          <p:cNvSpPr txBox="1"/>
          <p:nvPr/>
        </p:nvSpPr>
        <p:spPr>
          <a:xfrm>
            <a:off x="4153197" y="3010636"/>
            <a:ext cx="3254668" cy="240065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2B6973"/>
                </a:solidFill>
                <a:latin typeface="Canva Sans Bold"/>
                <a:ea typeface="Calibri"/>
                <a:cs typeface="Calibri"/>
              </a:rPr>
              <a:t>Research Design</a:t>
            </a:r>
            <a:endParaRPr lang="en-US" sz="1400" dirty="0">
              <a:latin typeface="Canva Sans Bold"/>
              <a:ea typeface="Calibri"/>
              <a:cs typeface="Calibri"/>
            </a:endParaRPr>
          </a:p>
          <a:p>
            <a:endParaRPr lang="en-US" sz="600" dirty="0">
              <a:latin typeface="Montserrat"/>
              <a:ea typeface="+mn-lt"/>
              <a:cs typeface="+mn-lt"/>
            </a:endParaRPr>
          </a:p>
          <a:p>
            <a:r>
              <a:rPr lang="en-US" sz="1000" dirty="0">
                <a:latin typeface="Montserrat"/>
                <a:ea typeface="Calibri"/>
                <a:cs typeface="Calibri"/>
              </a:rPr>
              <a:t>This study longitudinally traces a nationally representative sample from the 2000 U.S. census survey to 2020, just before the COVID-19 pandemic. Using the U.S. Social Security administration’s Numerical Identification Files (NUMIDENT), respondents’ social security numbers  and data are linked to their census survey responses. </a:t>
            </a:r>
          </a:p>
          <a:p>
            <a:endParaRPr lang="en-US" sz="1000" dirty="0">
              <a:latin typeface="Montserrat"/>
              <a:ea typeface="Calibri"/>
              <a:cs typeface="Calibri"/>
            </a:endParaRPr>
          </a:p>
          <a:p>
            <a:endParaRPr lang="en-US" sz="1000" dirty="0">
              <a:latin typeface="Montserrat"/>
              <a:ea typeface="Calibri"/>
              <a:cs typeface="Calibri"/>
            </a:endParaRPr>
          </a:p>
          <a:p>
            <a:r>
              <a:rPr lang="en-US" sz="1000" dirty="0">
                <a:latin typeface="Montserrat"/>
                <a:ea typeface="Calibri"/>
                <a:cs typeface="Calibri"/>
              </a:rPr>
              <a:t>Combined, these can signal changes in health and by extension mortality and citizenship status over twenty years. </a:t>
            </a:r>
          </a:p>
        </p:txBody>
      </p:sp>
      <p:sp>
        <p:nvSpPr>
          <p:cNvPr id="9" name="TextBox 8">
            <a:extLst>
              <a:ext uri="{FF2B5EF4-FFF2-40B4-BE49-F238E27FC236}">
                <a16:creationId xmlns:a16="http://schemas.microsoft.com/office/drawing/2014/main" id="{AB36C8D9-4319-EF4E-89F1-B5A5894178C2}"/>
              </a:ext>
            </a:extLst>
          </p:cNvPr>
          <p:cNvSpPr txBox="1"/>
          <p:nvPr/>
        </p:nvSpPr>
        <p:spPr>
          <a:xfrm>
            <a:off x="2847585" y="6189687"/>
            <a:ext cx="4583912" cy="1938992"/>
          </a:xfrm>
          <a:prstGeom prst="rect">
            <a:avLst/>
          </a:prstGeom>
          <a:noFill/>
        </p:spPr>
        <p:txBody>
          <a:bodyPr wrap="square" lIns="91440" tIns="45720" rIns="91440" bIns="45720" anchor="t">
            <a:spAutoFit/>
          </a:bodyPr>
          <a:lstStyle/>
          <a:p>
            <a:pPr>
              <a:spcAft>
                <a:spcPts val="400"/>
              </a:spcAft>
              <a:buFont typeface="Arial" panose="020B0604020202020204" pitchFamily="34" charset="0"/>
              <a:buChar char="•"/>
            </a:pPr>
            <a:r>
              <a:rPr lang="en-US" sz="1000" b="0" i="0" dirty="0">
                <a:effectLst/>
                <a:latin typeface="Montserrat"/>
              </a:rPr>
              <a:t> One more year of education</a:t>
            </a:r>
            <a:endParaRPr lang="en-US" dirty="0">
              <a:ea typeface="Calibri"/>
              <a:cs typeface="Calibri"/>
            </a:endParaRPr>
          </a:p>
          <a:p>
            <a:pPr>
              <a:spcAft>
                <a:spcPts val="400"/>
              </a:spcAft>
              <a:buFont typeface="Arial" panose="020B0604020202020204" pitchFamily="34" charset="0"/>
              <a:buChar char="•"/>
            </a:pPr>
            <a:r>
              <a:rPr lang="en-US" sz="1000" b="0" i="0" dirty="0">
                <a:effectLst/>
                <a:latin typeface="Montserrat"/>
              </a:rPr>
              <a:t> Slightly higher employment rate</a:t>
            </a:r>
            <a:endParaRPr lang="en-US" sz="1000" dirty="0">
              <a:latin typeface="Montserrat"/>
            </a:endParaRPr>
          </a:p>
          <a:p>
            <a:pPr>
              <a:spcAft>
                <a:spcPts val="400"/>
              </a:spcAft>
              <a:buFont typeface="Arial" panose="020B0604020202020204" pitchFamily="34" charset="0"/>
              <a:buChar char="•"/>
            </a:pPr>
            <a:r>
              <a:rPr lang="en-US" sz="1000" b="0" i="0" dirty="0">
                <a:effectLst/>
                <a:latin typeface="Montserrat"/>
              </a:rPr>
              <a:t> $2,700 higher mean annual income</a:t>
            </a:r>
            <a:r>
              <a:rPr lang="en-US" sz="1000" dirty="0">
                <a:latin typeface="Montserrat"/>
              </a:rPr>
              <a:t> </a:t>
            </a:r>
            <a:endParaRPr lang="en-US" sz="1000" b="0" i="0" dirty="0">
              <a:effectLst/>
              <a:latin typeface="Montserrat"/>
            </a:endParaRPr>
          </a:p>
          <a:p>
            <a:pPr>
              <a:spcAft>
                <a:spcPts val="400"/>
              </a:spcAft>
              <a:buFont typeface="Arial" panose="020B0604020202020204" pitchFamily="34" charset="0"/>
              <a:buChar char="•"/>
            </a:pPr>
            <a:r>
              <a:rPr lang="en-US" sz="1000" dirty="0">
                <a:latin typeface="Montserrat" pitchFamily="2" charset="77"/>
              </a:rPr>
              <a:t> Proportionally more individuals of Asian and Pacific Islander origin</a:t>
            </a:r>
          </a:p>
          <a:p>
            <a:pPr>
              <a:spcAft>
                <a:spcPts val="400"/>
              </a:spcAft>
              <a:buFont typeface="Arial" panose="020B0604020202020204" pitchFamily="34" charset="0"/>
              <a:buChar char="•"/>
            </a:pPr>
            <a:r>
              <a:rPr lang="en-US" sz="1000" dirty="0">
                <a:latin typeface="Montserrat" pitchFamily="2" charset="77"/>
              </a:rPr>
              <a:t> Naturalized status linked to a reduction in the odds of death</a:t>
            </a:r>
          </a:p>
          <a:p>
            <a:pPr>
              <a:spcAft>
                <a:spcPts val="400"/>
              </a:spcAft>
              <a:buFont typeface="Arial" panose="020B0604020202020204" pitchFamily="34" charset="0"/>
              <a:buChar char="•"/>
            </a:pPr>
            <a:r>
              <a:rPr lang="en-US" sz="1000" b="0" i="0" dirty="0">
                <a:effectLst/>
                <a:latin typeface="Montserrat" pitchFamily="2" charset="77"/>
              </a:rPr>
              <a:t> </a:t>
            </a:r>
            <a:r>
              <a:rPr lang="en-US" sz="1000" dirty="0">
                <a:latin typeface="Montserrat" pitchFamily="2" charset="77"/>
              </a:rPr>
              <a:t>Those with higher socioeconomic status also have associated reductions in mortality risk </a:t>
            </a:r>
          </a:p>
          <a:p>
            <a:pPr>
              <a:buFont typeface="Arial" panose="020B0604020202020204" pitchFamily="34" charset="0"/>
              <a:buChar char="•"/>
            </a:pPr>
            <a:r>
              <a:rPr lang="en-US" sz="1000" b="0" i="0" dirty="0">
                <a:effectLst/>
                <a:latin typeface="Montserrat" pitchFamily="2" charset="77"/>
              </a:rPr>
              <a:t> For each additional year as a naturalized citizen, there is an associated reduction in mortality risk </a:t>
            </a:r>
          </a:p>
          <a:p>
            <a:pPr>
              <a:buFont typeface="Arial" panose="020B0604020202020204" pitchFamily="34" charset="0"/>
              <a:buChar char="•"/>
            </a:pPr>
            <a:endParaRPr lang="en-US" sz="1000" dirty="0">
              <a:latin typeface="Montserrat" pitchFamily="2" charset="77"/>
            </a:endParaRPr>
          </a:p>
        </p:txBody>
      </p:sp>
      <p:sp>
        <p:nvSpPr>
          <p:cNvPr id="13" name="TextBox 12">
            <a:extLst>
              <a:ext uri="{FF2B5EF4-FFF2-40B4-BE49-F238E27FC236}">
                <a16:creationId xmlns:a16="http://schemas.microsoft.com/office/drawing/2014/main" id="{22FC9CD3-EF39-C769-06B2-713DEC75C24A}"/>
              </a:ext>
            </a:extLst>
          </p:cNvPr>
          <p:cNvSpPr txBox="1"/>
          <p:nvPr/>
        </p:nvSpPr>
        <p:spPr>
          <a:xfrm>
            <a:off x="2790966" y="5855949"/>
            <a:ext cx="4844500" cy="307777"/>
          </a:xfrm>
          <a:prstGeom prst="rect">
            <a:avLst/>
          </a:prstGeom>
          <a:noFill/>
        </p:spPr>
        <p:txBody>
          <a:bodyPr wrap="square" lIns="91440" tIns="45720" rIns="91440" bIns="45720" anchor="t">
            <a:spAutoFit/>
          </a:bodyPr>
          <a:lstStyle/>
          <a:p>
            <a:r>
              <a:rPr lang="en-US" sz="1400" b="1" dirty="0">
                <a:solidFill>
                  <a:srgbClr val="2B6973"/>
                </a:solidFill>
                <a:latin typeface="Canva Sans Bold"/>
                <a:ea typeface="Calibri"/>
                <a:cs typeface="Calibri"/>
              </a:rPr>
              <a:t>Characteristics of the Naturalized Population </a:t>
            </a:r>
            <a:endParaRPr lang="en-US" sz="1400" dirty="0">
              <a:latin typeface="Canva Sans Bold"/>
              <a:ea typeface="Calibri"/>
              <a:cs typeface="Calibri"/>
            </a:endParaRPr>
          </a:p>
        </p:txBody>
      </p:sp>
      <p:sp>
        <p:nvSpPr>
          <p:cNvPr id="15" name="TextBox 14">
            <a:extLst>
              <a:ext uri="{FF2B5EF4-FFF2-40B4-BE49-F238E27FC236}">
                <a16:creationId xmlns:a16="http://schemas.microsoft.com/office/drawing/2014/main" id="{BD3D66C2-3B49-E021-F8EF-467B3D308797}"/>
              </a:ext>
            </a:extLst>
          </p:cNvPr>
          <p:cNvSpPr txBox="1"/>
          <p:nvPr/>
        </p:nvSpPr>
        <p:spPr>
          <a:xfrm>
            <a:off x="2854537" y="8527004"/>
            <a:ext cx="4583912" cy="1169551"/>
          </a:xfrm>
          <a:prstGeom prst="rect">
            <a:avLst/>
          </a:prstGeom>
          <a:noFill/>
        </p:spPr>
        <p:txBody>
          <a:bodyPr wrap="square" lIns="91440" tIns="45720" rIns="91440" bIns="45720" anchor="t">
            <a:spAutoFit/>
          </a:bodyPr>
          <a:lstStyle/>
          <a:p>
            <a:pPr>
              <a:spcAft>
                <a:spcPts val="400"/>
              </a:spcAft>
              <a:buFont typeface="Arial" panose="020B0604020202020204" pitchFamily="34" charset="0"/>
              <a:buChar char="•"/>
            </a:pPr>
            <a:r>
              <a:rPr lang="en-US" sz="1000" b="0" i="0" dirty="0">
                <a:effectLst/>
                <a:latin typeface="Montserrat"/>
              </a:rPr>
              <a:t> Experienced proportionally twice as many deaths as the naturalized group</a:t>
            </a:r>
            <a:endParaRPr lang="en-US" dirty="0">
              <a:latin typeface="Montserrat"/>
            </a:endParaRPr>
          </a:p>
          <a:p>
            <a:pPr>
              <a:spcAft>
                <a:spcPts val="400"/>
              </a:spcAft>
              <a:buFont typeface="Arial" panose="020B0604020202020204" pitchFamily="34" charset="0"/>
              <a:buChar char="•"/>
            </a:pPr>
            <a:r>
              <a:rPr lang="en-US" sz="1000" b="0" i="0" dirty="0">
                <a:effectLst/>
                <a:latin typeface="Montserrat"/>
              </a:rPr>
              <a:t> Greater proportion of nonrefugees</a:t>
            </a:r>
          </a:p>
          <a:p>
            <a:pPr>
              <a:spcAft>
                <a:spcPts val="400"/>
              </a:spcAft>
              <a:buFont typeface="Arial" panose="020B0604020202020204" pitchFamily="34" charset="0"/>
              <a:buChar char="•"/>
            </a:pPr>
            <a:r>
              <a:rPr lang="en-US" sz="1000" dirty="0">
                <a:latin typeface="Montserrat"/>
              </a:rPr>
              <a:t> Slightly lower mean number of inclusive policies in respondents’ state of residence </a:t>
            </a:r>
          </a:p>
          <a:p>
            <a:pPr>
              <a:buFont typeface="Arial" panose="020B0604020202020204" pitchFamily="34" charset="0"/>
              <a:buChar char="•"/>
            </a:pPr>
            <a:r>
              <a:rPr lang="en-US" sz="1000" dirty="0">
                <a:latin typeface="Montserrat"/>
              </a:rPr>
              <a:t> Proportionally more individuals of Hispanic origin</a:t>
            </a:r>
          </a:p>
        </p:txBody>
      </p:sp>
      <p:sp>
        <p:nvSpPr>
          <p:cNvPr id="17" name="TextBox 16">
            <a:extLst>
              <a:ext uri="{FF2B5EF4-FFF2-40B4-BE49-F238E27FC236}">
                <a16:creationId xmlns:a16="http://schemas.microsoft.com/office/drawing/2014/main" id="{3616CB8B-FA6F-F560-D82E-5FBBCDCA22C2}"/>
              </a:ext>
            </a:extLst>
          </p:cNvPr>
          <p:cNvSpPr txBox="1"/>
          <p:nvPr/>
        </p:nvSpPr>
        <p:spPr>
          <a:xfrm>
            <a:off x="2781477" y="8209432"/>
            <a:ext cx="4997783" cy="307777"/>
          </a:xfrm>
          <a:prstGeom prst="rect">
            <a:avLst/>
          </a:prstGeom>
          <a:noFill/>
        </p:spPr>
        <p:txBody>
          <a:bodyPr wrap="square" lIns="91440" tIns="45720" rIns="91440" bIns="45720" anchor="t">
            <a:spAutoFit/>
          </a:bodyPr>
          <a:lstStyle/>
          <a:p>
            <a:r>
              <a:rPr lang="en-US" sz="1400" b="1" dirty="0">
                <a:solidFill>
                  <a:srgbClr val="2B6973"/>
                </a:solidFill>
                <a:latin typeface="Canva Sans Bold"/>
                <a:ea typeface="Calibri"/>
                <a:cs typeface="Calibri"/>
              </a:rPr>
              <a:t>Characteristics of Those Eligible but Never Naturalized</a:t>
            </a:r>
            <a:endParaRPr lang="en-US" sz="1400" dirty="0">
              <a:latin typeface="Canva Sans Bold"/>
              <a:ea typeface="Calibri"/>
              <a:cs typeface="Calibri"/>
            </a:endParaRPr>
          </a:p>
        </p:txBody>
      </p:sp>
      <p:sp>
        <p:nvSpPr>
          <p:cNvPr id="18" name="AutoShape 11">
            <a:extLst>
              <a:ext uri="{FF2B5EF4-FFF2-40B4-BE49-F238E27FC236}">
                <a16:creationId xmlns:a16="http://schemas.microsoft.com/office/drawing/2014/main" id="{83D3208A-D7B2-C867-2501-3FEE40FBDFF2}"/>
              </a:ext>
            </a:extLst>
          </p:cNvPr>
          <p:cNvSpPr/>
          <p:nvPr/>
        </p:nvSpPr>
        <p:spPr>
          <a:xfrm>
            <a:off x="2780528" y="8059842"/>
            <a:ext cx="5005851" cy="0"/>
          </a:xfrm>
          <a:prstGeom prst="line">
            <a:avLst/>
          </a:prstGeom>
          <a:ln w="38100" cap="flat">
            <a:solidFill>
              <a:srgbClr val="B5C5CB"/>
            </a:solidFill>
            <a:prstDash val="sysDot"/>
            <a:headEnd type="none" w="sm" len="sm"/>
            <a:tailEnd type="none" w="sm" len="sm"/>
          </a:ln>
        </p:spPr>
        <p:txBody>
          <a:bodyPr/>
          <a:lstStyle/>
          <a:p>
            <a:endParaRPr lang="en-US"/>
          </a:p>
        </p:txBody>
      </p:sp>
      <p:pic>
        <p:nvPicPr>
          <p:cNvPr id="5" name="Picture 4" descr="A graph with blue and white lines&#10;&#10;AI-generated content may be incorrect.">
            <a:extLst>
              <a:ext uri="{FF2B5EF4-FFF2-40B4-BE49-F238E27FC236}">
                <a16:creationId xmlns:a16="http://schemas.microsoft.com/office/drawing/2014/main" id="{C9231A54-3306-D724-38FF-FFE497A55367}"/>
              </a:ext>
            </a:extLst>
          </p:cNvPr>
          <p:cNvPicPr>
            <a:picLocks noChangeAspect="1"/>
          </p:cNvPicPr>
          <p:nvPr/>
        </p:nvPicPr>
        <p:blipFill>
          <a:blip r:embed="rId4"/>
          <a:stretch>
            <a:fillRect/>
          </a:stretch>
        </p:blipFill>
        <p:spPr>
          <a:xfrm>
            <a:off x="97854" y="92363"/>
            <a:ext cx="3360076" cy="98875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4eb245a-2e96-4743-bdfb-2dc0fe0d85d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5A796D32BCCF440B2BDCC2EEC9465A5" ma:contentTypeVersion="15" ma:contentTypeDescription="Create a new document." ma:contentTypeScope="" ma:versionID="5345c41b32318966f6489b3ffd50536d">
  <xsd:schema xmlns:xsd="http://www.w3.org/2001/XMLSchema" xmlns:xs="http://www.w3.org/2001/XMLSchema" xmlns:p="http://schemas.microsoft.com/office/2006/metadata/properties" xmlns:ns3="24eb245a-2e96-4743-bdfb-2dc0fe0d85d1" xmlns:ns4="c2e86a3d-a6b1-4274-812a-79893524bd36" targetNamespace="http://schemas.microsoft.com/office/2006/metadata/properties" ma:root="true" ma:fieldsID="964cf7c57d48896329cde8093eec3fa5" ns3:_="" ns4:_="">
    <xsd:import namespace="24eb245a-2e96-4743-bdfb-2dc0fe0d85d1"/>
    <xsd:import namespace="c2e86a3d-a6b1-4274-812a-79893524bd3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SystemTags"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eb245a-2e96-4743-bdfb-2dc0fe0d85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2e86a3d-a6b1-4274-812a-79893524bd3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CB49E1-359E-4AFD-AC1B-F16CBACFEAB6}">
  <ds:schemaRefs>
    <ds:schemaRef ds:uri="24eb245a-2e96-4743-bdfb-2dc0fe0d85d1"/>
    <ds:schemaRef ds:uri="c2e86a3d-a6b1-4274-812a-79893524bd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5A24B06-D8E4-46E7-8392-B411BC600DF6}">
  <ds:schemaRefs>
    <ds:schemaRef ds:uri="24eb245a-2e96-4743-bdfb-2dc0fe0d85d1"/>
    <ds:schemaRef ds:uri="c2e86a3d-a6b1-4274-812a-79893524bd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D0A38E-D48D-4A26-8E06-E2B7C38BAA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637</TotalTime>
  <Words>515</Words>
  <Application>Microsoft Macintosh PowerPoint</Application>
  <PresentationFormat>Custom</PresentationFormat>
  <Paragraphs>37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Canva Sans Bold</vt:lpstr>
      <vt:lpstr>Montserrat</vt:lpstr>
      <vt:lpstr>Arial</vt:lpstr>
      <vt:lpstr>Calibri</vt:lpstr>
      <vt:lpstr>Aptos</vt:lpstr>
      <vt:lpstr>Montserrat Semi-Bold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Migration Metrics Sample #1</dc:title>
  <cp:lastModifiedBy>Chin, Natalee Danielle</cp:lastModifiedBy>
  <cp:revision>163</cp:revision>
  <dcterms:created xsi:type="dcterms:W3CDTF">2006-08-16T00:00:00Z</dcterms:created>
  <dcterms:modified xsi:type="dcterms:W3CDTF">2026-05-15T17:54:32Z</dcterms:modified>
  <dc:identifier>DAGzSpTtK-0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0x01010025A796D32BCCF440B2BDCC2EEC9465A5</vt:lpwstr>
  </property>
</Properties>
</file>